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4" r:id="rId1"/>
  </p:sldMasterIdLst>
  <p:sldIdLst>
    <p:sldId id="256" r:id="rId2"/>
    <p:sldId id="257" r:id="rId3"/>
    <p:sldId id="258" r:id="rId4"/>
    <p:sldId id="259" r:id="rId5"/>
    <p:sldId id="265" r:id="rId6"/>
    <p:sldId id="268" r:id="rId7"/>
    <p:sldId id="269" r:id="rId8"/>
    <p:sldId id="262" r:id="rId9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6D574E7E-AA84-BD4E-AB10-F59F808A5F26}">
          <p14:sldIdLst>
            <p14:sldId id="256"/>
            <p14:sldId id="257"/>
            <p14:sldId id="258"/>
            <p14:sldId id="259"/>
            <p14:sldId id="265"/>
            <p14:sldId id="268"/>
            <p14:sldId id="269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9"/>
    <p:restoredTop sz="96405"/>
  </p:normalViewPr>
  <p:slideViewPr>
    <p:cSldViewPr snapToGrid="0" snapToObjects="1">
      <p:cViewPr varScale="1">
        <p:scale>
          <a:sx n="113" d="100"/>
          <a:sy n="113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02AD44-B089-AB4D-B988-E4D9D3171B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9E5DE69-40D8-A949-8092-C4A483BF53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C2FCC9-CD5E-6B4E-A05E-217106559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D04246-38A1-6745-84E6-571460223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3022B5-8DFE-A943-80B4-EB294CF4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496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EE4AE0-5C37-FD48-BFED-C6E06D109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C6C0485-8736-2540-B234-B807F3595B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F148DB-DB3F-AB43-8C98-AFC51FA5B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6C7A09-7D62-6946-84E2-BA0726D2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2FDA91-4CFF-1345-B5A4-3B3D49C5E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337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E104CE0-7725-9645-8BFF-057D4F22AE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4CEDAAD-B03D-8041-8606-2F4C0B15A9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EFC87F-1DB3-2847-8FB0-EDF0B6AFF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E93857-AED6-6443-930D-46E08EA10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63A734A-66FE-6C4E-BAF7-B8BA912D7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69045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ágina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AFEA74-B62A-B143-B91E-22AA5614F2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9873" y="846667"/>
            <a:ext cx="10832253" cy="646049"/>
          </a:xfrm>
        </p:spPr>
        <p:txBody>
          <a:bodyPr anchor="t"/>
          <a:lstStyle>
            <a:lvl1pPr>
              <a:defRPr b="1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s-ES" dirty="0"/>
              <a:t>Título </a:t>
            </a:r>
            <a:r>
              <a:rPr lang="es-ES" dirty="0" err="1"/>
              <a:t>Verdana</a:t>
            </a:r>
            <a:r>
              <a:rPr lang="es-ES" dirty="0"/>
              <a:t> T44</a:t>
            </a:r>
            <a:endParaRPr lang="es-CL" dirty="0"/>
          </a:p>
        </p:txBody>
      </p:sp>
      <p:sp>
        <p:nvSpPr>
          <p:cNvPr id="7" name="Marcador de texto 14">
            <a:extLst>
              <a:ext uri="{FF2B5EF4-FFF2-40B4-BE49-F238E27FC236}">
                <a16:creationId xmlns:a16="http://schemas.microsoft.com/office/drawing/2014/main" id="{90F50B5D-7962-FFAF-2981-312548239F8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0614" y="1574526"/>
            <a:ext cx="10831512" cy="444500"/>
          </a:xfrm>
        </p:spPr>
        <p:txBody>
          <a:bodyPr>
            <a:noAutofit/>
          </a:bodyPr>
          <a:lstStyle>
            <a:lvl1pPr marL="0" indent="0">
              <a:buNone/>
              <a:defRPr sz="2600" b="1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s-MX" dirty="0"/>
              <a:t>Subtítulo Verdana T26</a:t>
            </a:r>
            <a:endParaRPr lang="es-CL" dirty="0"/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AC0258CA-F903-5CBD-243B-04D225C00B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0614" y="2587413"/>
            <a:ext cx="10831512" cy="303445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5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s-MX" dirty="0"/>
              <a:t>Lorem ipsum dolor sit amet. T24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81770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C5DA1-E93B-C846-B890-8A6DCE0DA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056428-7A8E-3B41-9295-64582BB887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52E7A7-5B33-1841-9187-6A53BBFD0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7F7519-9C81-EC42-AC94-F71F481C5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FD163A-D840-6240-AC2D-7FA794182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5226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5C41AD-CA43-4343-9258-CADC33D5B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723B9E-7C57-804E-B752-55DAA244A3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7857F-22B0-F243-9493-02954D49D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F8D1A4-436F-DC41-AA92-AB6E52646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29D279-F36E-694D-86CA-DF6D7266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094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1D4EB6-81E6-AA43-B264-C8B9962A8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3770D27-1A20-CE4F-B226-84DF56A33E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8E08D20-B925-D744-8B50-052DE536E0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459BE6F-3D4B-5E4A-99A1-6BF0A86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5CE9680-3D25-2643-90AD-306430663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3889CE-CF8A-224D-9629-18C18295E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49276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A5697E-F629-154B-9C77-7067D0F22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F0B4C48-5494-9740-9119-6629D6356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86B60DF-6688-FA44-AA5E-D7E998B51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A0116CC-7969-8D4B-937C-BDB909DEE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D20A1F6-2721-944D-8805-26FA43794A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AF9A7D-951F-2749-A830-C8FB39225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FBDC83F-4CFF-FE45-9F3C-D06B39CE9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C935DB8-0601-3E49-80FF-F8760ED4B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30599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3C92A1-6A4E-7B47-9AC1-E007397B9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B23E873-CC25-0A4F-94D2-9D6008F8F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506469C-AF00-9948-8559-E16383179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8E89C83-4D43-9145-B9EC-CE5CAE005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1678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7370F62-B4F6-F040-91E0-4CB53AE07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B4A50EE-4FAE-BB43-8082-4330BF7B0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E1042F2-AFDF-CC43-B88E-EF83C801E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9958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F143A1-F684-D549-8B08-B8EBDE21E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DAAF9E-2663-E74D-B88C-F589F3781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6490CB2-EECD-9442-A260-EE4BF40DB4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D9A3C2E-852A-0846-80E1-71038C3CC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E718D16-3B4C-6649-B518-D90FF7F4C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73BCBE1-B90E-E248-A1F7-D1AC895EB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31598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3AB7B5-1D39-764B-B7A5-9AD561523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5583437-5A00-194F-B5CE-45EBE75B95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C689C3-19CC-AF4D-9BE6-D426922E36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9F99AC7-82C6-ED4C-ACED-FF8408B19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7AF3114-AF4D-F64D-A6BF-C5C6CF76B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BEFBCAE-2AAB-B549-9C10-71069C434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27624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8B13CDB-F2A0-0D4D-A352-07D81D79F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0DF888-6942-AB4E-AAF4-9B92B192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C5F538-8690-E144-8ECB-31A30FD7D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110ACD-E431-4447-B96D-76E1464DC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6B36C1-D357-C945-A6F9-5333C1511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88917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264C81-0AA9-1B48-B320-E4AE17F3ED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97886" y="1537248"/>
            <a:ext cx="4745888" cy="1494377"/>
          </a:xfrm>
        </p:spPr>
        <p:txBody>
          <a:bodyPr>
            <a:normAutofit/>
          </a:bodyPr>
          <a:lstStyle/>
          <a:p>
            <a:r>
              <a:rPr lang="es-ES" sz="5400" b="1" spc="3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 panose="02000000000000000000" pitchFamily="2" charset="77"/>
              </a:rPr>
              <a:t>PAROTIDITIS</a:t>
            </a:r>
            <a:endParaRPr lang="es-CL" sz="5400" b="1" spc="3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lab 700" panose="02000000000000000000" pitchFamily="2" charset="77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2EE8D1-CE16-0740-B3E3-05A75A8065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39985" y="3015847"/>
            <a:ext cx="3661691" cy="1005820"/>
          </a:xfrm>
        </p:spPr>
        <p:txBody>
          <a:bodyPr>
            <a:normAutofit fontScale="92500"/>
          </a:bodyPr>
          <a:lstStyle/>
          <a:p>
            <a:r>
              <a:rPr lang="es-ES" b="1" spc="160" dirty="0">
                <a:solidFill>
                  <a:schemeClr val="accent5">
                    <a:lumMod val="75000"/>
                  </a:schemeClr>
                </a:solidFill>
                <a:latin typeface="gobCL" pitchFamily="2" charset="77"/>
              </a:rPr>
              <a:t>Unidad de Epidemiología </a:t>
            </a:r>
          </a:p>
          <a:p>
            <a:r>
              <a:rPr lang="es-ES" b="1" spc="160" dirty="0">
                <a:solidFill>
                  <a:schemeClr val="accent5">
                    <a:lumMod val="75000"/>
                  </a:schemeClr>
                </a:solidFill>
                <a:latin typeface="gobCL" pitchFamily="2" charset="77"/>
              </a:rPr>
              <a:t>SEREMI de Salud Ñuble</a:t>
            </a:r>
            <a:endParaRPr lang="es-CL" b="1" spc="160" dirty="0">
              <a:solidFill>
                <a:schemeClr val="accent5">
                  <a:lumMod val="75000"/>
                </a:schemeClr>
              </a:solidFill>
              <a:latin typeface="gobC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11665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5278" y="2065866"/>
            <a:ext cx="6366934" cy="32277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800" dirty="0"/>
              <a:t>La parotiditis infecciosa o paperas, es una enfermedad infecciosa viral e inmunoprevenible. La enfermedad se caracteriza por la inflamación y aumento de volumen de las glándulas salivales, especialmente las parotídeas, asociado a un cuadro febril generalmente benigno y auto limitado.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B69C649-274C-6B46-9EA6-E0A880FF61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484"/>
          <a:stretch/>
        </p:blipFill>
        <p:spPr>
          <a:xfrm>
            <a:off x="839788" y="2292721"/>
            <a:ext cx="3737707" cy="27364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ítulo 14">
            <a:extLst>
              <a:ext uri="{FF2B5EF4-FFF2-40B4-BE49-F238E27FC236}">
                <a16:creationId xmlns:a16="http://schemas.microsoft.com/office/drawing/2014/main" id="{6387C4C4-5AF4-42D7-C4C4-0BB49CAEADE5}"/>
              </a:ext>
            </a:extLst>
          </p:cNvPr>
          <p:cNvSpPr txBox="1">
            <a:spLocks/>
          </p:cNvSpPr>
          <p:nvPr/>
        </p:nvSpPr>
        <p:spPr>
          <a:xfrm>
            <a:off x="3484033" y="810234"/>
            <a:ext cx="5223933" cy="7716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900" panose="02000000000000000000" pitchFamily="2" charset="77"/>
              </a:rPr>
              <a:t>¿Qué es la Parotiditis?</a:t>
            </a:r>
            <a:endParaRPr lang="es-CL" sz="4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lab 9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6630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id="{48F50B0B-2DD7-9447-A6E4-49F585684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3995"/>
            <a:ext cx="10515600" cy="771679"/>
          </a:xfrm>
        </p:spPr>
        <p:txBody>
          <a:bodyPr>
            <a:normAutofit/>
          </a:bodyPr>
          <a:lstStyle/>
          <a:p>
            <a:r>
              <a:rPr lang="es-CL" sz="40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/>
              </a:rPr>
              <a:t>SINTOMAS</a:t>
            </a:r>
            <a:r>
              <a:rPr lang="es-CL" sz="40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s-CL" sz="4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lab 900" panose="02000000000000000000" pitchFamily="2" charset="77"/>
            </a:endParaRPr>
          </a:p>
        </p:txBody>
      </p:sp>
      <p:sp>
        <p:nvSpPr>
          <p:cNvPr id="17" name="Marcador de contenido 16">
            <a:extLst>
              <a:ext uri="{FF2B5EF4-FFF2-40B4-BE49-F238E27FC236}">
                <a16:creationId xmlns:a16="http://schemas.microsoft.com/office/drawing/2014/main" id="{75940E8F-842B-EE4A-96C1-55B93266E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2197740"/>
            <a:ext cx="5954485" cy="3288660"/>
          </a:xfrm>
        </p:spPr>
        <p:txBody>
          <a:bodyPr>
            <a:normAutofit/>
          </a:bodyPr>
          <a:lstStyle/>
          <a:p>
            <a:r>
              <a:rPr lang="es-CL" sz="2400" dirty="0"/>
              <a:t>Mialgias (dolores musculares)</a:t>
            </a:r>
          </a:p>
          <a:p>
            <a:r>
              <a:rPr lang="es-CL" sz="2400" dirty="0"/>
              <a:t>Cefalea (dolor de cabeza)</a:t>
            </a:r>
          </a:p>
          <a:p>
            <a:r>
              <a:rPr lang="es-CL" sz="2400" dirty="0"/>
              <a:t>Malestar general </a:t>
            </a:r>
          </a:p>
          <a:p>
            <a:r>
              <a:rPr lang="es-CL" sz="2400" dirty="0"/>
              <a:t>Fiebre leve (sobre 37,5°C) </a:t>
            </a:r>
          </a:p>
          <a:p>
            <a:r>
              <a:rPr lang="es-CL" sz="2400" dirty="0"/>
              <a:t>Aumento de volumen y dolor de una o más glándulas salivares.</a:t>
            </a:r>
          </a:p>
          <a:p>
            <a:pPr marL="0" indent="0" algn="just">
              <a:buNone/>
            </a:pPr>
            <a:endParaRPr lang="es-CL" sz="2400" dirty="0">
              <a:solidFill>
                <a:schemeClr val="accent5">
                  <a:lumMod val="75000"/>
                </a:schemeClr>
              </a:solidFill>
              <a:latin typeface="GOBCL-LIGHT" panose="02000603050000020004" pitchFamily="2" charset="77"/>
            </a:endParaRPr>
          </a:p>
        </p:txBody>
      </p:sp>
      <p:pic>
        <p:nvPicPr>
          <p:cNvPr id="18" name="Marcador de contenido 9">
            <a:extLst>
              <a:ext uri="{FF2B5EF4-FFF2-40B4-BE49-F238E27FC236}">
                <a16:creationId xmlns:a16="http://schemas.microsoft.com/office/drawing/2014/main" id="{5BE24E5C-3882-4D47-95CE-406680979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48864"/>
            <a:ext cx="744773" cy="19991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39BDD84-B863-7448-B2F6-D5B67EDA5E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755" y="1791964"/>
            <a:ext cx="3956022" cy="2967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60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6">
            <a:extLst>
              <a:ext uri="{FF2B5EF4-FFF2-40B4-BE49-F238E27FC236}">
                <a16:creationId xmlns:a16="http://schemas.microsoft.com/office/drawing/2014/main" id="{4606A3FD-977F-114E-AF01-4876A11856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334" y="4282175"/>
            <a:ext cx="7848600" cy="1646135"/>
          </a:xfrm>
        </p:spPr>
        <p:txBody>
          <a:bodyPr>
            <a:normAutofit lnSpcReduction="10000"/>
          </a:bodyPr>
          <a:lstStyle/>
          <a:p>
            <a:pPr algn="just"/>
            <a:r>
              <a:rPr lang="es-CL" sz="2000" dirty="0"/>
              <a:t>El único reservorio es el ser humano. </a:t>
            </a:r>
          </a:p>
          <a:p>
            <a:pPr algn="just"/>
            <a:r>
              <a:rPr lang="es-CL" sz="2000" dirty="0"/>
              <a:t>El virus se trasmite principalmente a través de gotitas (al hablar, estornudar o toser), pero también por contacto directo a través de objetos contaminados.</a:t>
            </a:r>
          </a:p>
          <a:p>
            <a:pPr algn="just"/>
            <a:r>
              <a:rPr lang="es-CL" sz="2000" dirty="0"/>
              <a:t>El periodo de incubación varia entre 2 a 4 semanas.</a:t>
            </a:r>
          </a:p>
        </p:txBody>
      </p:sp>
      <p:sp>
        <p:nvSpPr>
          <p:cNvPr id="14" name="Marcador de contenido 8">
            <a:extLst>
              <a:ext uri="{FF2B5EF4-FFF2-40B4-BE49-F238E27FC236}">
                <a16:creationId xmlns:a16="http://schemas.microsoft.com/office/drawing/2014/main" id="{F76CCD47-1DD7-D345-AAA7-2EBE8A4352CA}"/>
              </a:ext>
            </a:extLst>
          </p:cNvPr>
          <p:cNvSpPr txBox="1">
            <a:spLocks/>
          </p:cNvSpPr>
          <p:nvPr/>
        </p:nvSpPr>
        <p:spPr>
          <a:xfrm>
            <a:off x="5616145" y="4470777"/>
            <a:ext cx="4504038" cy="1547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 sz="1600" dirty="0">
              <a:solidFill>
                <a:schemeClr val="accent5">
                  <a:lumMod val="50000"/>
                </a:schemeClr>
              </a:solidFill>
              <a:latin typeface="GOBCL-LIGHT" panose="02000603050000020004" pitchFamily="2" charset="77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D436B7B-0A2A-1245-B881-FA57D7D84BC0}"/>
              </a:ext>
            </a:extLst>
          </p:cNvPr>
          <p:cNvSpPr/>
          <p:nvPr/>
        </p:nvSpPr>
        <p:spPr>
          <a:xfrm>
            <a:off x="3335867" y="1391505"/>
            <a:ext cx="77131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L" dirty="0"/>
              <a:t>El periodo de transmisibilidad (que es el tiempo durante una persona puede contagiar a otros) comienza desde </a:t>
            </a:r>
            <a:r>
              <a:rPr lang="es-CL" b="1" dirty="0"/>
              <a:t>2 días antes del aumento de volumen de las glándulas parotídeas hasta 4 días después.</a:t>
            </a:r>
          </a:p>
          <a:p>
            <a:pPr algn="just"/>
            <a:endParaRPr lang="es-CL" dirty="0"/>
          </a:p>
          <a:p>
            <a:pPr algn="just"/>
            <a:r>
              <a:rPr lang="es-CL" dirty="0"/>
              <a:t>La enfermedad es benigna en la gran mayoría de los casos y auto limitada, razón por la cual el tratamiento suele ser sintomático.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90E2EBA3-05EB-1140-ADF6-5E55EB1AA3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4" y="624409"/>
            <a:ext cx="2482645" cy="2671200"/>
          </a:xfrm>
          <a:prstGeom prst="rect">
            <a:avLst/>
          </a:prstGeom>
        </p:spPr>
      </p:pic>
      <p:sp>
        <p:nvSpPr>
          <p:cNvPr id="2" name="Título 14">
            <a:extLst>
              <a:ext uri="{FF2B5EF4-FFF2-40B4-BE49-F238E27FC236}">
                <a16:creationId xmlns:a16="http://schemas.microsoft.com/office/drawing/2014/main" id="{CC23E033-2D10-B7DB-CC57-919F145CD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4267" y="584821"/>
            <a:ext cx="7874000" cy="771679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900" panose="02000000000000000000" pitchFamily="2" charset="77"/>
              </a:rPr>
              <a:t>¿Pueden contagiarse mas personas?</a:t>
            </a:r>
            <a:endParaRPr lang="es-CL" sz="4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lab 900" panose="02000000000000000000" pitchFamily="2" charset="77"/>
            </a:endParaRPr>
          </a:p>
        </p:txBody>
      </p:sp>
      <p:sp>
        <p:nvSpPr>
          <p:cNvPr id="3" name="Título 14">
            <a:extLst>
              <a:ext uri="{FF2B5EF4-FFF2-40B4-BE49-F238E27FC236}">
                <a16:creationId xmlns:a16="http://schemas.microsoft.com/office/drawing/2014/main" id="{5A0B52F0-20D9-967C-1671-64E1C436C3F3}"/>
              </a:ext>
            </a:extLst>
          </p:cNvPr>
          <p:cNvSpPr txBox="1">
            <a:spLocks/>
          </p:cNvSpPr>
          <p:nvPr/>
        </p:nvSpPr>
        <p:spPr>
          <a:xfrm>
            <a:off x="347334" y="3504358"/>
            <a:ext cx="7874000" cy="7716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0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900" panose="02000000000000000000" pitchFamily="2" charset="77"/>
              </a:rPr>
              <a:t>¿Como se transmite la parotiditis?</a:t>
            </a:r>
            <a:endParaRPr lang="es-CL" sz="40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lab 9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10876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id="{48F50B0B-2DD7-9447-A6E4-49F585684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3995"/>
            <a:ext cx="10515600" cy="771679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Medidas de Prevención y Control</a:t>
            </a:r>
            <a:endParaRPr lang="es-CL" sz="4000" b="1" dirty="0">
              <a:solidFill>
                <a:schemeClr val="accent5">
                  <a:lumMod val="50000"/>
                </a:schemeClr>
              </a:solidFill>
              <a:latin typeface="Museo Slab 900" panose="02000000000000000000" pitchFamily="2" charset="77"/>
            </a:endParaRPr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9467BAA-E74F-ED4F-8D86-6EC289388837}"/>
              </a:ext>
            </a:extLst>
          </p:cNvPr>
          <p:cNvSpPr>
            <a:spLocks noGrp="1"/>
          </p:cNvSpPr>
          <p:nvPr/>
        </p:nvSpPr>
        <p:spPr>
          <a:xfrm>
            <a:off x="2842054" y="2370737"/>
            <a:ext cx="4039629" cy="397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0" cap="none" spc="0" normalizeH="0" baseline="0" noProof="0" dirty="0">
              <a:ln>
                <a:noFill/>
              </a:ln>
              <a:solidFill>
                <a:srgbClr val="4C6598">
                  <a:lumMod val="75000"/>
                </a:srgbClr>
              </a:solidFill>
              <a:effectLst/>
              <a:uLnTx/>
              <a:uFillTx/>
              <a:latin typeface="gobCL" pitchFamily="2" charset="77"/>
            </a:endParaRPr>
          </a:p>
        </p:txBody>
      </p:sp>
      <p:sp>
        <p:nvSpPr>
          <p:cNvPr id="17" name="Marcador de contenido 16">
            <a:extLst>
              <a:ext uri="{FF2B5EF4-FFF2-40B4-BE49-F238E27FC236}">
                <a16:creationId xmlns:a16="http://schemas.microsoft.com/office/drawing/2014/main" id="{75940E8F-842B-EE4A-96C1-55B93266E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762" y="2197740"/>
            <a:ext cx="7907867" cy="25097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La vacunación es la mejor manera de protegerse contra esta enfermedad, en nuestro país el Programa Nacional de Inmunizaciones establece lo siguiente: </a:t>
            </a:r>
          </a:p>
          <a:p>
            <a:pPr marL="0" indent="0" algn="just">
              <a:buNone/>
            </a:pPr>
            <a:r>
              <a:rPr lang="es-CL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Vacuna Tres Vírica (Sarampión-Rubeola y Parotiditis)</a:t>
            </a:r>
          </a:p>
          <a:p>
            <a:pPr algn="just"/>
            <a:r>
              <a:rPr lang="es-CL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Lactantes: una dosis a los 12 meses de edad.</a:t>
            </a:r>
            <a:endParaRPr lang="es-CL" sz="2000" dirty="0">
              <a:ea typeface="Times New Roman" panose="02020603050405020304" pitchFamily="18" charset="0"/>
            </a:endParaRPr>
          </a:p>
          <a:p>
            <a:pPr algn="just"/>
            <a:r>
              <a:rPr lang="es-CL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Preescolar: una dosis a los 36 meses de edad.</a:t>
            </a:r>
            <a:endParaRPr lang="es-CL" sz="2000" dirty="0">
              <a:effectLst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s-CL" sz="3200" dirty="0"/>
          </a:p>
        </p:txBody>
      </p:sp>
      <p:pic>
        <p:nvPicPr>
          <p:cNvPr id="18" name="Marcador de contenido 9">
            <a:extLst>
              <a:ext uri="{FF2B5EF4-FFF2-40B4-BE49-F238E27FC236}">
                <a16:creationId xmlns:a16="http://schemas.microsoft.com/office/drawing/2014/main" id="{5BE24E5C-3882-4D47-95CE-406680979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48864"/>
            <a:ext cx="744773" cy="199913"/>
          </a:xfrm>
          <a:prstGeom prst="rect">
            <a:avLst/>
          </a:prstGeom>
        </p:spPr>
      </p:pic>
      <p:pic>
        <p:nvPicPr>
          <p:cNvPr id="1026" name="Picture 2" descr="Prevengamos el sarampión: campaña de vacunación 2020">
            <a:extLst>
              <a:ext uri="{FF2B5EF4-FFF2-40B4-BE49-F238E27FC236}">
                <a16:creationId xmlns:a16="http://schemas.microsoft.com/office/drawing/2014/main" id="{F249450F-CC74-3938-A1D2-6DDC75D9A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266" y="3074696"/>
            <a:ext cx="3423708" cy="2571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12473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id="{48F50B0B-2DD7-9447-A6E4-49F585684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3995"/>
            <a:ext cx="10515600" cy="771679"/>
          </a:xfrm>
        </p:spPr>
        <p:txBody>
          <a:bodyPr>
            <a:normAutofit/>
          </a:bodyPr>
          <a:lstStyle/>
          <a:p>
            <a:r>
              <a:rPr lang="es-ES" sz="40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Medidas de Prevención y Control</a:t>
            </a:r>
            <a:endParaRPr lang="es-CL" sz="4000" b="1" dirty="0">
              <a:solidFill>
                <a:schemeClr val="accent5">
                  <a:lumMod val="50000"/>
                </a:schemeClr>
              </a:solidFill>
              <a:latin typeface="Museo Slab 900" panose="02000000000000000000" pitchFamily="2" charset="77"/>
            </a:endParaRPr>
          </a:p>
        </p:txBody>
      </p:sp>
      <p:sp>
        <p:nvSpPr>
          <p:cNvPr id="17" name="Marcador de contenido 16">
            <a:extLst>
              <a:ext uri="{FF2B5EF4-FFF2-40B4-BE49-F238E27FC236}">
                <a16:creationId xmlns:a16="http://schemas.microsoft.com/office/drawing/2014/main" id="{75940E8F-842B-EE4A-96C1-55B93266E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600" y="2071967"/>
            <a:ext cx="10854267" cy="451272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CL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La vacunación es la mejor manera de protegerse contra esta enfermedad, en nuestro país el Programa Nacional de Inmunizaciones establece lo siguiente: </a:t>
            </a:r>
          </a:p>
          <a:p>
            <a:pPr marL="0" indent="0" algn="just">
              <a:buNone/>
            </a:pPr>
            <a:r>
              <a:rPr lang="es-CL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		</a:t>
            </a:r>
            <a:r>
              <a:rPr lang="es-CL" sz="1800" b="1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Vacuna Tres Vírica (Sarampión-Rubeola y Parotiditis)</a:t>
            </a:r>
          </a:p>
          <a:p>
            <a:pPr algn="just"/>
            <a:r>
              <a:rPr lang="es-CL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Lactantes: una dosis a los 12 meses de edad</a:t>
            </a:r>
            <a:endParaRPr lang="es-CL" sz="1800" dirty="0">
              <a:ea typeface="Times New Roman" panose="02020603050405020304" pitchFamily="18" charset="0"/>
            </a:endParaRPr>
          </a:p>
          <a:p>
            <a:pPr algn="just"/>
            <a:r>
              <a:rPr lang="es-CL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Preescolar: una dosis a los 36 meses de edad</a:t>
            </a:r>
          </a:p>
          <a:p>
            <a:pPr algn="just"/>
            <a:endParaRPr lang="es-CL" sz="1800" dirty="0">
              <a:effectLst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s-CL" sz="1800" b="1" u="sng" dirty="0">
                <a:effectLst/>
                <a:ea typeface="Times New Roman" panose="02020603050405020304" pitchFamily="18" charset="0"/>
              </a:rPr>
              <a:t>Otras medidas de prevención</a:t>
            </a:r>
          </a:p>
          <a:p>
            <a:pPr algn="just"/>
            <a:r>
              <a:rPr lang="es-CL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Lavarse frecuentemente las manos con agua y jabón.</a:t>
            </a:r>
          </a:p>
          <a:p>
            <a:pPr algn="just"/>
            <a:r>
              <a:rPr lang="es-CL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Cubrirse la boca y nariz con el antebrazo al toser y estornudar.</a:t>
            </a:r>
          </a:p>
          <a:p>
            <a:pPr algn="just"/>
            <a:r>
              <a:rPr lang="es-CL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Realizar la limpieza de superficies y objetos.</a:t>
            </a:r>
            <a:endParaRPr lang="es-CL" sz="1800" dirty="0">
              <a:ea typeface="Times New Roman" panose="02020603050405020304" pitchFamily="18" charset="0"/>
            </a:endParaRPr>
          </a:p>
          <a:p>
            <a:pPr algn="just"/>
            <a:r>
              <a:rPr lang="es-CL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Todos los casos deben consultar al médico, seguir indicaciones y permanecer en su domicilio (hasta 7 días desde la aparición de los síntomas). </a:t>
            </a:r>
          </a:p>
          <a:p>
            <a:pPr algn="just"/>
            <a:r>
              <a:rPr lang="es-CL" sz="1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Evitar el contacto directo con personas que no han sido vacunadas.</a:t>
            </a:r>
            <a:endParaRPr lang="es-CL" sz="1800" dirty="0"/>
          </a:p>
        </p:txBody>
      </p:sp>
      <p:pic>
        <p:nvPicPr>
          <p:cNvPr id="18" name="Marcador de contenido 9">
            <a:extLst>
              <a:ext uri="{FF2B5EF4-FFF2-40B4-BE49-F238E27FC236}">
                <a16:creationId xmlns:a16="http://schemas.microsoft.com/office/drawing/2014/main" id="{5BE24E5C-3882-4D47-95CE-406680979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48864"/>
            <a:ext cx="744773" cy="199913"/>
          </a:xfrm>
          <a:prstGeom prst="rect">
            <a:avLst/>
          </a:prstGeom>
        </p:spPr>
      </p:pic>
      <p:pic>
        <p:nvPicPr>
          <p:cNvPr id="1026" name="Picture 2" descr="Prevengamos el sarampión: campaña de vacunación 2020">
            <a:extLst>
              <a:ext uri="{FF2B5EF4-FFF2-40B4-BE49-F238E27FC236}">
                <a16:creationId xmlns:a16="http://schemas.microsoft.com/office/drawing/2014/main" id="{F249450F-CC74-3938-A1D2-6DDC75D9A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933" y="3041909"/>
            <a:ext cx="2277534" cy="1710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39549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51E120-D808-02D5-7549-7D0750A44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/>
              <a:t>¿Qué hacer?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2695448-BC44-DA07-847D-3A151491D4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CL" dirty="0"/>
              <a:t>1.Consultar a medico.</a:t>
            </a:r>
          </a:p>
          <a:p>
            <a:r>
              <a:rPr lang="es-CL" dirty="0"/>
              <a:t> Ante presencia de síntomas</a:t>
            </a:r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r>
              <a:rPr lang="es-CL" dirty="0"/>
              <a:t>2.Notificar a establecimiento educacional.</a:t>
            </a:r>
          </a:p>
          <a:p>
            <a:r>
              <a:rPr lang="es-CL" dirty="0"/>
              <a:t>Profesor jefe, Inspector, Director, o Encargado de salud </a:t>
            </a: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5F246891-74CE-CF2D-28C0-64D30D5CA0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561797"/>
              </p:ext>
            </p:extLst>
          </p:nvPr>
        </p:nvGraphicFramePr>
        <p:xfrm>
          <a:off x="2476089" y="2708673"/>
          <a:ext cx="3410881" cy="958759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410881">
                  <a:extLst>
                    <a:ext uri="{9D8B030D-6E8A-4147-A177-3AD203B41FA5}">
                      <a16:colId xmlns:a16="http://schemas.microsoft.com/office/drawing/2014/main" val="1718822428"/>
                    </a:ext>
                  </a:extLst>
                </a:gridCol>
              </a:tblGrid>
              <a:tr h="958759">
                <a:tc>
                  <a:txBody>
                    <a:bodyPr/>
                    <a:lstStyle/>
                    <a:p>
                      <a:pPr algn="ctr"/>
                      <a:r>
                        <a:rPr lang="es-CL" sz="2400" dirty="0"/>
                        <a:t>Confirmado para Parotiditis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952744"/>
                  </a:ext>
                </a:extLst>
              </a:tr>
            </a:tbl>
          </a:graphicData>
        </a:graphic>
      </p:graphicFrame>
      <p:sp>
        <p:nvSpPr>
          <p:cNvPr id="5" name="Flecha: cheurón 4">
            <a:extLst>
              <a:ext uri="{FF2B5EF4-FFF2-40B4-BE49-F238E27FC236}">
                <a16:creationId xmlns:a16="http://schemas.microsoft.com/office/drawing/2014/main" id="{A9A6A0BC-0007-C545-1870-129D5FB8DDB3}"/>
              </a:ext>
            </a:extLst>
          </p:cNvPr>
          <p:cNvSpPr/>
          <p:nvPr/>
        </p:nvSpPr>
        <p:spPr>
          <a:xfrm>
            <a:off x="6305030" y="2737388"/>
            <a:ext cx="953729" cy="843116"/>
          </a:xfrm>
          <a:prstGeom prst="chevr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  <p:graphicFrame>
        <p:nvGraphicFramePr>
          <p:cNvPr id="7" name="Tabla 7">
            <a:extLst>
              <a:ext uri="{FF2B5EF4-FFF2-40B4-BE49-F238E27FC236}">
                <a16:creationId xmlns:a16="http://schemas.microsoft.com/office/drawing/2014/main" id="{D2EF0FFC-A045-6EB3-CBF0-35C5EDA189AF}"/>
              </a:ext>
            </a:extLst>
          </p:cNvPr>
          <p:cNvGraphicFramePr>
            <a:graphicFrameLocks noGrp="1"/>
          </p:cNvGraphicFramePr>
          <p:nvPr/>
        </p:nvGraphicFramePr>
        <p:xfrm>
          <a:off x="7531510" y="2714446"/>
          <a:ext cx="3980616" cy="84311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980616">
                  <a:extLst>
                    <a:ext uri="{9D8B030D-6E8A-4147-A177-3AD203B41FA5}">
                      <a16:colId xmlns:a16="http://schemas.microsoft.com/office/drawing/2014/main" val="687220110"/>
                    </a:ext>
                  </a:extLst>
                </a:gridCol>
              </a:tblGrid>
              <a:tr h="843115">
                <a:tc>
                  <a:txBody>
                    <a:bodyPr/>
                    <a:lstStyle/>
                    <a:p>
                      <a:pPr algn="ctr"/>
                      <a:r>
                        <a:rPr lang="es-CL" sz="2400" dirty="0"/>
                        <a:t>Seguir tratamiento indicado por el medico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201940"/>
                  </a:ext>
                </a:extLst>
              </a:tr>
            </a:tbl>
          </a:graphicData>
        </a:graphic>
      </p:graphicFrame>
      <p:sp>
        <p:nvSpPr>
          <p:cNvPr id="8" name="Flecha: curvada hacia arriba 7">
            <a:extLst>
              <a:ext uri="{FF2B5EF4-FFF2-40B4-BE49-F238E27FC236}">
                <a16:creationId xmlns:a16="http://schemas.microsoft.com/office/drawing/2014/main" id="{8DC66CED-567D-9B94-0567-361B7CC39ABA}"/>
              </a:ext>
            </a:extLst>
          </p:cNvPr>
          <p:cNvSpPr/>
          <p:nvPr/>
        </p:nvSpPr>
        <p:spPr>
          <a:xfrm rot="5202256">
            <a:off x="1157482" y="2681369"/>
            <a:ext cx="932886" cy="1107025"/>
          </a:xfrm>
          <a:prstGeom prst="curvedUp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463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316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</TotalTime>
  <Words>446</Words>
  <Application>Microsoft Office PowerPoint</Application>
  <PresentationFormat>Panorámica</PresentationFormat>
  <Paragraphs>46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gobCL</vt:lpstr>
      <vt:lpstr>GOBCL-LIGHT</vt:lpstr>
      <vt:lpstr>Museo Slab 700</vt:lpstr>
      <vt:lpstr>Museo Slab 900</vt:lpstr>
      <vt:lpstr>Tema de Office</vt:lpstr>
      <vt:lpstr>PAROTIDITIS</vt:lpstr>
      <vt:lpstr>Presentación de PowerPoint</vt:lpstr>
      <vt:lpstr>SINTOMAS:</vt:lpstr>
      <vt:lpstr>¿Pueden contagiarse mas personas?</vt:lpstr>
      <vt:lpstr>Medidas de Prevención y Control</vt:lpstr>
      <vt:lpstr>Medidas de Prevención y Control</vt:lpstr>
      <vt:lpstr>¿Qué hacer?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stc crecic</cp:lastModifiedBy>
  <cp:revision>17</cp:revision>
  <dcterms:created xsi:type="dcterms:W3CDTF">2022-04-07T20:55:49Z</dcterms:created>
  <dcterms:modified xsi:type="dcterms:W3CDTF">2023-05-05T15:19:07Z</dcterms:modified>
</cp:coreProperties>
</file>